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8" r:id="rId61"/>
    <p:sldId id="31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84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9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68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27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6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25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44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86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9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02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3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2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81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87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2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41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43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62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8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83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96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3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3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28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57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75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09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42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42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43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64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74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4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502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0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11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544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040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9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014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13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76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912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69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84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61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97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32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853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178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398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757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651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72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4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572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093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6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28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8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2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6/29/2020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hyperlink" Target="https://slideplayer.com/slide/8593763/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hyperlink" Target="https://linux.thai.net/~thep/datrie/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hankcs/HanLP" TargetMode="External"/><Relationship Id="rId4" Type="http://schemas.openxmlformats.org/officeDocument/2006/relationships/hyperlink" Target="http://www.hankcs.com/nlp/corpus/tens-of-millions-of-giant-chinese-word-library-shar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ighan.cs.uchicago.edu/bakeoff2005/" TargetMode="Externa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第二章 词典分词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2.1 </a:t>
            </a:r>
            <a:r>
              <a:rPr lang="zh-CN" altLang="en-US" b="1" dirty="0"/>
              <a:t>什么是词</a:t>
            </a:r>
            <a:endParaRPr lang="en-US" altLang="zh-CN" b="1" dirty="0"/>
          </a:p>
          <a:p>
            <a:r>
              <a:rPr lang="en-US" b="1" dirty="0"/>
              <a:t>2.2 </a:t>
            </a:r>
            <a:r>
              <a:rPr lang="zh-CN" altLang="en-US" b="1" dirty="0"/>
              <a:t>词典</a:t>
            </a:r>
            <a:endParaRPr lang="en-US" b="1" dirty="0"/>
          </a:p>
          <a:p>
            <a:r>
              <a:rPr lang="en-US" b="1" dirty="0"/>
              <a:t>2.3 </a:t>
            </a:r>
            <a:r>
              <a:rPr lang="zh-CN" altLang="en-US" b="1" dirty="0"/>
              <a:t>切分算法</a:t>
            </a:r>
            <a:endParaRPr lang="en-US" b="1" dirty="0"/>
          </a:p>
          <a:p>
            <a:r>
              <a:rPr lang="en-US" b="1" dirty="0"/>
              <a:t>2.4 </a:t>
            </a:r>
            <a:r>
              <a:rPr lang="zh-CN" altLang="en-US" b="1" dirty="0"/>
              <a:t>字典树</a:t>
            </a:r>
            <a:endParaRPr lang="en-US" b="1" dirty="0"/>
          </a:p>
          <a:p>
            <a:r>
              <a:rPr lang="en-US" b="1" dirty="0"/>
              <a:t>2.5 </a:t>
            </a:r>
            <a:r>
              <a:rPr lang="zh-CN" altLang="en-US" b="1" dirty="0"/>
              <a:t>双数组字典树</a:t>
            </a:r>
            <a:endParaRPr lang="en-US" b="1" dirty="0"/>
          </a:p>
          <a:p>
            <a:r>
              <a:rPr lang="en-US" b="1" dirty="0"/>
              <a:t>2.6 AC</a:t>
            </a:r>
            <a:r>
              <a:rPr lang="zh-CN" altLang="en-US" b="1" dirty="0"/>
              <a:t>自动机</a:t>
            </a:r>
            <a:endParaRPr lang="en-US" b="1" dirty="0"/>
          </a:p>
          <a:p>
            <a:r>
              <a:rPr lang="en-US" b="1" dirty="0"/>
              <a:t>2.7 </a:t>
            </a:r>
            <a:r>
              <a:rPr lang="zh-CN" altLang="en-US" b="1" dirty="0"/>
              <a:t>基于双数组字典树的</a:t>
            </a:r>
            <a:r>
              <a:rPr lang="en-US" b="1" dirty="0"/>
              <a:t>AC</a:t>
            </a:r>
            <a:r>
              <a:rPr lang="zh-CN" altLang="en-US" b="1" dirty="0"/>
              <a:t>自动机</a:t>
            </a:r>
            <a:endParaRPr lang="en-US" b="1" dirty="0"/>
          </a:p>
          <a:p>
            <a:r>
              <a:rPr lang="en-US" b="1" dirty="0"/>
              <a:t>2.8 </a:t>
            </a:r>
            <a:r>
              <a:rPr lang="en-US" b="1" dirty="0" err="1"/>
              <a:t>HanLP</a:t>
            </a:r>
            <a:r>
              <a:rPr lang="zh-CN" altLang="en-US" b="1" dirty="0"/>
              <a:t>的词典分词实现</a:t>
            </a:r>
            <a:endParaRPr lang="en-US" b="1" dirty="0"/>
          </a:p>
          <a:p>
            <a:r>
              <a:rPr lang="en-US" b="1" dirty="0"/>
              <a:t>2.9 </a:t>
            </a:r>
            <a:r>
              <a:rPr lang="zh-CN" altLang="en-US" b="1" dirty="0"/>
              <a:t>准确率评测</a:t>
            </a:r>
            <a:endParaRPr lang="en-US" b="1" dirty="0"/>
          </a:p>
          <a:p>
            <a:r>
              <a:rPr lang="en-US" b="1" dirty="0"/>
              <a:t>2.10 </a:t>
            </a:r>
            <a:r>
              <a:rPr lang="zh-CN" altLang="en-US" b="1" dirty="0"/>
              <a:t>字典树的其他应用</a:t>
            </a:r>
            <a:endParaRPr lang="en-US" b="1" dirty="0"/>
          </a:p>
          <a:p>
            <a:r>
              <a:rPr lang="en-US" b="1" dirty="0"/>
              <a:t>2.11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2.3.4 </a:t>
            </a:r>
            <a:r>
              <a:rPr lang="zh-CN" altLang="en-US" b="1" dirty="0"/>
              <a:t>双向最长匹配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97286A5-F40C-674E-ACEE-9CD31CAEF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32199"/>
              </p:ext>
            </p:extLst>
          </p:nvPr>
        </p:nvGraphicFramePr>
        <p:xfrm>
          <a:off x="910119" y="3061770"/>
          <a:ext cx="10672764" cy="30480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2668191">
                  <a:extLst>
                    <a:ext uri="{9D8B030D-6E8A-4147-A177-3AD203B41FA5}">
                      <a16:colId xmlns:a16="http://schemas.microsoft.com/office/drawing/2014/main" val="3121972269"/>
                    </a:ext>
                  </a:extLst>
                </a:gridCol>
                <a:gridCol w="2668191">
                  <a:extLst>
                    <a:ext uri="{9D8B030D-6E8A-4147-A177-3AD203B41FA5}">
                      <a16:colId xmlns:a16="http://schemas.microsoft.com/office/drawing/2014/main" val="1152618639"/>
                    </a:ext>
                  </a:extLst>
                </a:gridCol>
                <a:gridCol w="2668191">
                  <a:extLst>
                    <a:ext uri="{9D8B030D-6E8A-4147-A177-3AD203B41FA5}">
                      <a16:colId xmlns:a16="http://schemas.microsoft.com/office/drawing/2014/main" val="967309509"/>
                    </a:ext>
                  </a:extLst>
                </a:gridCol>
                <a:gridCol w="2668191">
                  <a:extLst>
                    <a:ext uri="{9D8B030D-6E8A-4147-A177-3AD203B41FA5}">
                      <a16:colId xmlns:a16="http://schemas.microsoft.com/office/drawing/2014/main" val="1995604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原文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正向最长匹配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逆向最长匹配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729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项目的研究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项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目的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324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商品和服务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商品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和服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务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商品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服务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83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研究生命起源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研究生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命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起源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生命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起源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97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当下雨天地面积水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当下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雨天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地面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积水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当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下雨天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地面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积水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902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结婚的和尚未结婚的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和尚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未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尚未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结婚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000" b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</a:t>
                      </a:r>
                      <a:r>
                        <a:rPr lang="en-US" sz="2000" b="1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03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欢迎新老师生前来就餐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欢迎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新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老师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生前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来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就餐</a:t>
                      </a: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欢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迎新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老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师生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前来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CN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就餐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93943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2213ED1-3948-6340-935C-2F585FB6F2CC}"/>
              </a:ext>
            </a:extLst>
          </p:cNvPr>
          <p:cNvSpPr/>
          <p:nvPr/>
        </p:nvSpPr>
        <p:spPr>
          <a:xfrm>
            <a:off x="4038600" y="1937268"/>
            <a:ext cx="3725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正向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逆向最长匹配歧义对比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2.3.4 </a:t>
            </a:r>
            <a:r>
              <a:rPr lang="zh-CN" altLang="en-US" b="1" dirty="0"/>
              <a:t>双向最长匹配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AD91F5-C79D-E348-B5BB-87E29574E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一种融合两种匹配方法的复杂规则集，流程如下。</a:t>
            </a:r>
            <a:endParaRPr lang="en-US" dirty="0"/>
          </a:p>
          <a:p>
            <a:pPr lvl="1"/>
            <a:r>
              <a:rPr lang="zh-CN" altLang="en-US" dirty="0"/>
              <a:t>同时执行正向和逆向最长匹配，若两者的词数不同，则返回词数更少的那一个。</a:t>
            </a:r>
            <a:endParaRPr lang="en-US" dirty="0"/>
          </a:p>
          <a:p>
            <a:pPr lvl="1"/>
            <a:r>
              <a:rPr lang="zh-CN" altLang="en-US" dirty="0"/>
              <a:t>否则，返回两者中单字更少的那一个。当单字数也相同时，优先返回逆向最长匹配的结果。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6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2.3.4 </a:t>
            </a:r>
            <a:r>
              <a:rPr lang="zh-CN" altLang="en-US" b="1" dirty="0"/>
              <a:t>双向最长匹配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65A731-A8B7-1043-BDDD-1A8B229116C1}"/>
              </a:ext>
            </a:extLst>
          </p:cNvPr>
          <p:cNvSpPr/>
          <p:nvPr/>
        </p:nvSpPr>
        <p:spPr>
          <a:xfrm>
            <a:off x="724568" y="1603405"/>
            <a:ext cx="111269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count_single_char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list):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统计单字成词的个数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sum(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word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(word)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bidirectional_segment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f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forward_segment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b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backward_segment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(b):           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词数更少优先级更高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f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 err="1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count_single_char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(f)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count_single_char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(b):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单字更少优先级更高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f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              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都相等时逆向匹配优先级更高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3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2.3.5 </a:t>
            </a:r>
            <a:r>
              <a:rPr lang="zh-CN" altLang="en-US" b="1" dirty="0"/>
              <a:t>速度评测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Python</a:t>
            </a:r>
            <a:r>
              <a:rPr lang="zh-CN" altLang="en-US" dirty="0"/>
              <a:t>的</a:t>
            </a:r>
            <a:r>
              <a:rPr lang="en-US" dirty="0" err="1"/>
              <a:t>运行速度比Java慢</a:t>
            </a:r>
            <a:endParaRPr lang="en-US" dirty="0"/>
          </a:p>
          <a:p>
            <a:pPr lvl="0"/>
            <a:r>
              <a:rPr lang="zh-CN" altLang="en-US" dirty="0"/>
              <a:t>正向匹配和逆向匹配的速度差不多</a:t>
            </a:r>
            <a:endParaRPr lang="en-US" altLang="zh-CN" dirty="0"/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C240618F-67A5-654C-BAB1-37088B48BC1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517481" y="1825625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14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 </a:t>
            </a:r>
            <a:r>
              <a:rPr lang="zh-CN" altLang="en-US" b="1" dirty="0"/>
              <a:t>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如何判断集合（词典）中是否含有字符串的一种数据结构</a:t>
            </a:r>
            <a:endParaRPr lang="en-US" dirty="0"/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D0E19B7A-62CF-7D4D-8384-3B832E320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113" y="2239169"/>
            <a:ext cx="5369984" cy="40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13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2.4.1 </a:t>
            </a:r>
            <a:r>
              <a:rPr lang="zh-CN" altLang="en-US" b="1" dirty="0"/>
              <a:t>什么是字典树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字典树中每条边都对应一个字</a:t>
            </a:r>
            <a:endParaRPr lang="en-US" altLang="zh-CN" dirty="0"/>
          </a:p>
          <a:p>
            <a:r>
              <a:rPr lang="zh-CN" altLang="en-US" dirty="0"/>
              <a:t>从根节点往下的路径构成</a:t>
            </a:r>
            <a:br>
              <a:rPr lang="en-US" altLang="zh-CN" dirty="0"/>
            </a:br>
            <a:r>
              <a:rPr lang="zh-CN" altLang="en-US" dirty="0"/>
              <a:t>一个个字符串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9EAEA7D2-0DC4-6B48-AFCD-4CC49030C79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908800" y="612775"/>
            <a:ext cx="4445000" cy="588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984DD82-24C8-C647-AB4F-9962C132A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916915"/>
              </p:ext>
            </p:extLst>
          </p:nvPr>
        </p:nvGraphicFramePr>
        <p:xfrm>
          <a:off x="3763617" y="4001294"/>
          <a:ext cx="2590238" cy="18288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1295119">
                  <a:extLst>
                    <a:ext uri="{9D8B030D-6E8A-4147-A177-3AD203B41FA5}">
                      <a16:colId xmlns:a16="http://schemas.microsoft.com/office/drawing/2014/main" val="2784304145"/>
                    </a:ext>
                  </a:extLst>
                </a:gridCol>
                <a:gridCol w="1295119">
                  <a:extLst>
                    <a:ext uri="{9D8B030D-6E8A-4147-A177-3AD203B41FA5}">
                      <a16:colId xmlns:a16="http://schemas.microsoft.com/office/drawing/2014/main" val="432193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词语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 err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路径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055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入门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0-1-2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479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自然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0-3-4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863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自然人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0-3-4-5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157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自然语言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0-3-4-6-7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645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自语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0-3-8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178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38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2.4.2 </a:t>
            </a:r>
            <a:r>
              <a:rPr lang="zh-CN" altLang="en-US" b="1" dirty="0"/>
              <a:t>字典树的节点实现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748D9E-62F3-2546-BFED-85BF1B390B7D}"/>
              </a:ext>
            </a:extLst>
          </p:cNvPr>
          <p:cNvSpPr/>
          <p:nvPr/>
        </p:nvSpPr>
        <p:spPr>
          <a:xfrm>
            <a:off x="3048000" y="201613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Node(object):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value)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._children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{}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._value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value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_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add_child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char, value, overwrite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child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._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children.get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(char)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child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child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Node(value)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._children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[char]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child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 err="1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overwrite: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child._value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value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child</a:t>
            </a:r>
          </a:p>
        </p:txBody>
      </p:sp>
    </p:spTree>
    <p:extLst>
      <p:ext uri="{BB962C8B-B14F-4D97-AF65-F5344CB8AC3E}">
        <p14:creationId xmlns:p14="http://schemas.microsoft.com/office/powerpoint/2010/main" val="251463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2.4.3 </a:t>
            </a:r>
            <a:r>
              <a:rPr lang="zh-CN" altLang="en-US" b="1" dirty="0"/>
              <a:t>字典树的增删改查实现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“删改查”其实是一回事，都是查询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FDAB3-6BED-D14B-BFCD-DF9F17D6849B}"/>
              </a:ext>
            </a:extLst>
          </p:cNvPr>
          <p:cNvSpPr/>
          <p:nvPr/>
        </p:nvSpPr>
        <p:spPr>
          <a:xfrm>
            <a:off x="1479478" y="2386032"/>
            <a:ext cx="90626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(Node):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super().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__contains__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key):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[key]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getitem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key):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state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char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key: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state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state._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children.get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(char)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state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state._value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2.4.4 </a:t>
            </a:r>
            <a:r>
              <a:rPr lang="zh-CN" altLang="en-US" b="1" dirty="0"/>
              <a:t>首字散列其余二分的字典树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" title="fig:">
            <a:extLst>
              <a:ext uri="{FF2B5EF4-FFF2-40B4-BE49-F238E27FC236}">
                <a16:creationId xmlns:a16="http://schemas.microsoft.com/office/drawing/2014/main" id="{378B3636-B09D-C345-8961-BAEEF0CEBDE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904179" y="1691544"/>
            <a:ext cx="3862227" cy="461949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002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2.4.4 </a:t>
            </a:r>
            <a:r>
              <a:rPr lang="zh-CN" altLang="en-US" b="1" dirty="0"/>
              <a:t>首字散列其余二分的字典树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CA4B0AB-114D-8E42-B3C9-584BF60F6E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774023" y="1582283"/>
            <a:ext cx="6245831" cy="46843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06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2.1.1 </a:t>
            </a:r>
            <a:r>
              <a:rPr lang="zh-CN" altLang="en-US" b="1" dirty="0"/>
              <a:t>词的定义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在语言学上，词语的定义是具备独立意义的最小单位</a:t>
            </a:r>
            <a:endParaRPr lang="en-US" altLang="zh-CN" dirty="0"/>
          </a:p>
          <a:p>
            <a:r>
              <a:rPr lang="zh-CN" altLang="en-US" dirty="0"/>
              <a:t>在基于词典的中文分词中，词典中的字符串就是词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3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2.4.5 </a:t>
            </a:r>
            <a:r>
              <a:rPr lang="zh-CN" altLang="en-US" b="1" dirty="0"/>
              <a:t>前缀树的妙用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扫描“自然语言处理”</a:t>
            </a:r>
            <a:endParaRPr lang="en-US" altLang="zh-CN" dirty="0"/>
          </a:p>
          <a:p>
            <a:pPr lvl="1"/>
            <a:r>
              <a:rPr lang="zh-CN" altLang="en-US" dirty="0"/>
              <a:t>朴素法：“自”“自然”“自然语”“自然语言”</a:t>
            </a:r>
            <a:endParaRPr lang="en-US" altLang="zh-CN" dirty="0"/>
          </a:p>
          <a:p>
            <a:pPr lvl="1"/>
            <a:r>
              <a:rPr lang="zh-CN" altLang="en-US" dirty="0"/>
              <a:t>前缀树：如果“自然”这条路径不存在于前缀树中，则可以断定一切以“自然”开头的词语都不可能存在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0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2.4.5 </a:t>
            </a:r>
            <a:r>
              <a:rPr lang="zh-CN" altLang="en-US" b="1" dirty="0"/>
              <a:t>前缀树的妙用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7FE17D57-1C02-4846-9233-B1B18B581B3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496620" y="1309813"/>
            <a:ext cx="6728716" cy="50465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783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 </a:t>
            </a:r>
            <a:r>
              <a:rPr lang="zh-CN" altLang="en-US" b="1" dirty="0"/>
              <a:t>双数组字典树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状态转移复杂度为常数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136F23B4-6049-2F43-AB99-FEE82024C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617" y="2700390"/>
            <a:ext cx="6433641" cy="30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86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2.5.1 </a:t>
            </a:r>
            <a:r>
              <a:rPr lang="zh-CN" altLang="en-US" b="1" dirty="0"/>
              <a:t>双数组的定义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DFA</a:t>
            </a:r>
          </a:p>
          <a:p>
            <a:pPr lvl="1"/>
            <a:r>
              <a:rPr lang="zh-CN" altLang="en-US" dirty="0"/>
              <a:t>状态由</a:t>
            </a:r>
            <a:r>
              <a:rPr lang="en-US" dirty="0"/>
              <a:t>base</a:t>
            </a:r>
            <a:r>
              <a:rPr lang="zh-CN" altLang="en-US" dirty="0"/>
              <a:t>与</a:t>
            </a:r>
            <a:r>
              <a:rPr lang="en-US" dirty="0"/>
              <a:t>check</a:t>
            </a:r>
            <a:r>
              <a:rPr lang="zh-CN" altLang="en-US" dirty="0"/>
              <a:t>中的元素和下标表示</a:t>
            </a:r>
            <a:endParaRPr lang="en-US" altLang="zh-CN" dirty="0"/>
          </a:p>
          <a:p>
            <a:pPr lvl="1"/>
            <a:r>
              <a:rPr lang="zh-CN" altLang="en-US" dirty="0"/>
              <a:t>当状态</a:t>
            </a:r>
            <a:r>
              <a:rPr lang="en-US" sz="2000" dirty="0"/>
              <a:t>b</a:t>
            </a:r>
            <a:r>
              <a:rPr lang="zh-CN" altLang="en-US" dirty="0"/>
              <a:t>接受字符</a:t>
            </a:r>
            <a:r>
              <a:rPr lang="en-US" sz="2000" dirty="0"/>
              <a:t>c</a:t>
            </a:r>
            <a:r>
              <a:rPr lang="zh-CN" altLang="en-US" dirty="0"/>
              <a:t>转移到状态</a:t>
            </a:r>
            <a:r>
              <a:rPr lang="en-US" sz="2000" dirty="0"/>
              <a:t>p</a:t>
            </a:r>
            <a:r>
              <a:rPr lang="zh-CN" altLang="en-US" dirty="0"/>
              <a:t>时，双数组满足：</a:t>
            </a:r>
            <a:endParaRPr lang="en-US" dirty="0"/>
          </a:p>
          <a:p>
            <a:pPr lvl="2" latinLnBrk="1"/>
            <a:r>
              <a:rPr lang="en-US" dirty="0"/>
              <a:t>t = base[s] + c</a:t>
            </a:r>
            <a:br>
              <a:rPr lang="en-US" dirty="0"/>
            </a:br>
            <a:r>
              <a:rPr lang="en-US" dirty="0"/>
              <a:t>check[s] = base[t]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8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2.5.2 </a:t>
            </a:r>
            <a:r>
              <a:rPr lang="zh-CN" altLang="en-US" b="1" dirty="0"/>
              <a:t>状态转移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dirty="0"/>
              <a:t>p = base[b] + c</a:t>
            </a:r>
            <a:br>
              <a:rPr lang="en-US" dirty="0"/>
            </a:br>
            <a:r>
              <a:rPr lang="en-US" dirty="0"/>
              <a:t>check[p] = base[b]</a:t>
            </a:r>
          </a:p>
          <a:p>
            <a:pPr lvl="1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BBAEC-2AF5-7B42-BA0C-9949B9770772}"/>
              </a:ext>
            </a:extLst>
          </p:cNvPr>
          <p:cNvSpPr/>
          <p:nvPr/>
        </p:nvSpPr>
        <p:spPr>
          <a:xfrm>
            <a:off x="927243" y="2782073"/>
            <a:ext cx="72261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transition(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c, b)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int: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"""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状态转移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:param c: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字符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:param b: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初始状态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:return: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转移后的状态，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表示失败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"""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.base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[b]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.char_hash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.base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[b]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.check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[p]: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27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2.5.3 </a:t>
            </a:r>
            <a:r>
              <a:rPr lang="zh-CN" altLang="en-US" b="1" dirty="0"/>
              <a:t>查询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按字符串的每个字符执行转移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E636B-B58F-E14F-BFF7-751B3C2B313B}"/>
              </a:ext>
            </a:extLst>
          </p:cNvPr>
          <p:cNvSpPr/>
          <p:nvPr/>
        </p:nvSpPr>
        <p:spPr>
          <a:xfrm>
            <a:off x="838200" y="2374258"/>
            <a:ext cx="90035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getitem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__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key: str):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b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(key)):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(key)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次状态转移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.transition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(key[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], b)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b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.base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[b]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按字符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'\0'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进行状态转移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n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.base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[p]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查询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base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.check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[p]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n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状态转移成功且对应词语结尾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index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取得字典序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self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[index]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None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23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2.5.4* </a:t>
            </a:r>
            <a:r>
              <a:rPr lang="zh-CN" altLang="en-US" b="1" dirty="0"/>
              <a:t>构造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初始化</a:t>
                </a:r>
                <a:r>
                  <a:rPr lang="en-US" dirty="0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base[0]=1;check[0]=0;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。以根节点为最初的父节点开始深度优先遍历</a:t>
                </a:r>
                <a:endParaRPr lang="en-US" altLang="zh-CN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约定</a:t>
                </a:r>
                <a:r>
                  <a:rPr lang="en-US" dirty="0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check[</a:t>
                </a:r>
                <a:r>
                  <a:rPr lang="en-US" dirty="0" err="1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]=0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代表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空闲。检查父节点</a:t>
                </a:r>
                <a:r>
                  <a:rPr 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的子节点列表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，寻找一个</a:t>
                </a:r>
                <a:r>
                  <a:rPr lang="zh-CN" altLang="en-US" dirty="0">
                    <a:latin typeface="Consolas" panose="020B0609020204030204" pitchFamily="49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起始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下标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，使得所有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𝑐h𝑒𝑐𝑘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𝑏𝑎𝑠𝑒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𝑐𝑜𝑑𝑒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]==0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，将</a:t>
                </a:r>
                <a:r>
                  <a:rPr lang="en-US" altLang="zh-CN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赋予父节点</a:t>
                </a:r>
                <a:r>
                  <a:rPr lang="en-US" altLang="zh-CN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检查每个子节点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，若它没有孩子，也就是图</a:t>
                </a:r>
                <a:r>
                  <a:rPr 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2-3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的叶子节点（黑色），则将它的</a:t>
                </a:r>
                <a:r>
                  <a:rPr 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base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设为负值，以存储它所对应单词的字典序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index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𝑏𝑎𝑠𝑒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𝑏𝑎𝑠𝑒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𝑐𝑜𝑑𝑒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]=−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𝑖𝑛𝑑𝑒𝑥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；若它有孩子，则跳转步骤</a:t>
                </a:r>
                <a:r>
                  <a:rPr 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，递归插入。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7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2.5.4* </a:t>
            </a:r>
            <a:r>
              <a:rPr lang="zh-CN" altLang="en-US" b="1" dirty="0"/>
              <a:t>构造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C85E9206-05E6-5741-AA86-41B6019F12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1563170" y="2141101"/>
            <a:ext cx="3086100" cy="355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66B740-1BD6-FF49-8ABD-457BAEF17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772394"/>
              </p:ext>
            </p:extLst>
          </p:nvPr>
        </p:nvGraphicFramePr>
        <p:xfrm>
          <a:off x="5696380" y="2349937"/>
          <a:ext cx="2913363" cy="27432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971121">
                  <a:extLst>
                    <a:ext uri="{9D8B030D-6E8A-4147-A177-3AD203B41FA5}">
                      <a16:colId xmlns:a16="http://schemas.microsoft.com/office/drawing/2014/main" val="802988747"/>
                    </a:ext>
                  </a:extLst>
                </a:gridCol>
                <a:gridCol w="971121">
                  <a:extLst>
                    <a:ext uri="{9D8B030D-6E8A-4147-A177-3AD203B41FA5}">
                      <a16:colId xmlns:a16="http://schemas.microsoft.com/office/drawing/2014/main" val="4133917241"/>
                    </a:ext>
                  </a:extLst>
                </a:gridCol>
                <a:gridCol w="971121">
                  <a:extLst>
                    <a:ext uri="{9D8B030D-6E8A-4147-A177-3AD203B41FA5}">
                      <a16:colId xmlns:a16="http://schemas.microsoft.com/office/drawing/2014/main" val="2928364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编号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字符</a:t>
                      </a:r>
                      <a:endParaRPr lang="en-US" sz="12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双数组下标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492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>
                          <a:effectLst/>
                          <a:latin typeface="Consolas" panose="020B0609020204030204" pitchFamily="49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''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104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38378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196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门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38379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105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入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20839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444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846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68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人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58536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755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855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言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891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语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74203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247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然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749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\0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38385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19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语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45219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618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自</a:t>
                      </a:r>
                      <a:endParaRPr lang="en-US" sz="12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33260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65069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FC321CC-8208-B242-8976-22A7AA51271F}"/>
              </a:ext>
            </a:extLst>
          </p:cNvPr>
          <p:cNvSpPr/>
          <p:nvPr/>
        </p:nvSpPr>
        <p:spPr>
          <a:xfrm>
            <a:off x="5464938" y="1731228"/>
            <a:ext cx="3376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2-5 </a:t>
            </a:r>
            <a:r>
              <a:rPr lang="zh-CN" altLang="en-US" b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双数组</a:t>
            </a:r>
            <a:r>
              <a:rPr lang="zh-CN" altLang="en-US" b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字典</a:t>
            </a:r>
            <a:r>
              <a:rPr lang="zh-CN" altLang="en-US" b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树的构建顺序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EF66C7-22BA-2246-8533-B6D20378806B}"/>
              </a:ext>
            </a:extLst>
          </p:cNvPr>
          <p:cNvSpPr/>
          <p:nvPr/>
        </p:nvSpPr>
        <p:spPr>
          <a:xfrm>
            <a:off x="1563170" y="1690688"/>
            <a:ext cx="287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2-7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待构建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字典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树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BCD0F4-5569-4B4B-A8D0-F2FDEB9BA6FE}"/>
              </a:ext>
            </a:extLst>
          </p:cNvPr>
          <p:cNvSpPr/>
          <p:nvPr/>
        </p:nvSpPr>
        <p:spPr>
          <a:xfrm>
            <a:off x="4171308" y="5281602"/>
            <a:ext cx="111585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char =      0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入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自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0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门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然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0     0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言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0     0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语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人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语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=      0 20839 33260 38378 38379 38380 38381 38382 38383 38384 38385 45219 58536 74203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base =      1     2  9397    -1 38378 38381    -2    -3 38384    -4    -5 38385 38382  3054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check=      0     1     1 38378     2  9397 38381 38382  3054 38384 38385  9397 38381 38381</a:t>
            </a:r>
          </a:p>
        </p:txBody>
      </p:sp>
    </p:spTree>
    <p:extLst>
      <p:ext uri="{BB962C8B-B14F-4D97-AF65-F5344CB8AC3E}">
        <p14:creationId xmlns:p14="http://schemas.microsoft.com/office/powerpoint/2010/main" val="3811397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2.5.5 </a:t>
            </a:r>
            <a:r>
              <a:rPr lang="zh-CN" altLang="en-US" b="1" dirty="0"/>
              <a:t>全切分与最长匹配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升级到双数组字典树，我们的分词速度突破了</a:t>
            </a:r>
            <a:r>
              <a:rPr lang="en-US" dirty="0"/>
              <a:t>3000</a:t>
            </a:r>
            <a:r>
              <a:rPr lang="zh-CN" altLang="en-US" dirty="0"/>
              <a:t>万字每秒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71B11E3C-FDC9-5A49-A835-B59A1F4D8E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31140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4639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 AC</a:t>
            </a:r>
            <a:r>
              <a:rPr lang="zh-CN" altLang="en-US" b="1" dirty="0"/>
              <a:t>自动机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</a:t>
                </a:r>
                <a:r>
                  <a:rPr lang="zh-CN" altLang="en-US" dirty="0"/>
                  <a:t>全切分的复杂度为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</a:t>
                </a:r>
                <a:r>
                  <a:rPr lang="zh-CN" altLang="en-US" dirty="0"/>
                  <a:t>（</a:t>
                </a:r>
                <a:r>
                  <a:rPr lang="en-US" dirty="0" err="1"/>
                  <a:t>Aho</a:t>
                </a:r>
                <a:r>
                  <a:rPr lang="en-US" dirty="0"/>
                  <a:t>–</a:t>
                </a:r>
                <a:r>
                  <a:rPr lang="en-US" dirty="0" err="1"/>
                  <a:t>Corasick</a:t>
                </a:r>
                <a:r>
                  <a:rPr lang="zh-CN" altLang="en-US" dirty="0"/>
                  <a:t>）自动机是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由贝尔实验室的</a:t>
                </a:r>
                <a:r>
                  <a:rPr lang="en-US" dirty="0"/>
                  <a:t>Alfred V. </a:t>
                </a:r>
                <a:r>
                  <a:rPr lang="en-US" dirty="0" err="1"/>
                  <a:t>Aho</a:t>
                </a:r>
                <a:r>
                  <a:rPr lang="zh-CN" altLang="en-US" dirty="0"/>
                  <a:t>和</a:t>
                </a:r>
                <a:r>
                  <a:rPr lang="en-US" dirty="0"/>
                  <a:t>Margaret J. </a:t>
                </a:r>
                <a:r>
                  <a:rPr lang="en-US" dirty="0" err="1"/>
                  <a:t>Corasick</a:t>
                </a:r>
                <a:r>
                  <a:rPr lang="zh-CN" altLang="en-US" dirty="0"/>
                  <a:t>于</a:t>
                </a:r>
                <a:r>
                  <a:rPr lang="en-US" dirty="0"/>
                  <a:t>1975</a:t>
                </a:r>
                <a:r>
                  <a:rPr lang="zh-CN" altLang="en-US" dirty="0"/>
                  <a:t>年公开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现在被广泛用于多字符串搜索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81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2.1.2 </a:t>
            </a:r>
            <a:r>
              <a:rPr lang="zh-CN" altLang="en-US" b="1" dirty="0"/>
              <a:t>词的性质</a:t>
            </a:r>
            <a:r>
              <a:rPr lang="en-US" b="1" dirty="0"/>
              <a:t>——</a:t>
            </a:r>
            <a:r>
              <a:rPr lang="zh-CN" altLang="en-US" b="1" dirty="0"/>
              <a:t>齐夫定律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一个单词的词频与它的词频排名成反比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 title="fig:">
            <a:extLst>
              <a:ext uri="{FF2B5EF4-FFF2-40B4-BE49-F238E27FC236}">
                <a16:creationId xmlns:a16="http://schemas.microsoft.com/office/drawing/2014/main" id="{907C7639-AA8F-FC46-BC24-2F6804937D5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35585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9124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2.6.1 </a:t>
            </a:r>
            <a:r>
              <a:rPr lang="zh-CN" altLang="en-US" b="1" dirty="0"/>
              <a:t>从字典树到</a:t>
            </a:r>
            <a:r>
              <a:rPr lang="en-US" b="1" dirty="0"/>
              <a:t>AC</a:t>
            </a:r>
            <a:r>
              <a:rPr lang="zh-CN" altLang="en-US" b="1" dirty="0"/>
              <a:t>自动机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扫描“自然语言处理入门”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朴素法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“自”“自然”“自然语”</a:t>
                </a:r>
                <a:r>
                  <a:rPr lang="en-US" altLang="zh-CN" dirty="0"/>
                  <a:t>……“</a:t>
                </a:r>
                <a:r>
                  <a:rPr lang="zh-CN" altLang="en-US" dirty="0"/>
                  <a:t>自然语言处理入门”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继续扫描“然”“然语”“然语言”</a:t>
                </a:r>
                <a:r>
                  <a:rPr lang="en-US" altLang="zh-CN" dirty="0"/>
                  <a:t> ……“</a:t>
                </a:r>
                <a:r>
                  <a:rPr lang="zh-CN" altLang="en-US" dirty="0"/>
                  <a:t>然语言处理入门”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AC</a:t>
                </a:r>
                <a:r>
                  <a:rPr lang="zh-CN" altLang="en-US" dirty="0"/>
                  <a:t>自动机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如果能够在扫描完“自然语言”的同时想办法知道，“然语言”“语言”“言”在不在字典树中，那么就可以省略掉这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/>
                  <a:t>次查询</a:t>
                </a:r>
                <a:r>
                  <a:rPr lang="en-US" dirty="0">
                    <a:effectLst/>
                  </a:rPr>
                  <a:t> </a:t>
                </a:r>
              </a:p>
              <a:p>
                <a:pPr lvl="2"/>
                <a:r>
                  <a:rPr lang="zh-CN" altLang="en-US" dirty="0"/>
                  <a:t>首尾对调后（“言”“言语”“言语然”）恰好可以用另一棵前缀树索引，称它为</a:t>
                </a:r>
                <a:r>
                  <a:rPr lang="zh-CN" altLang="en-US" b="1" dirty="0"/>
                  <a:t>后缀树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AC</a:t>
                </a:r>
                <a:r>
                  <a:rPr lang="zh-CN" altLang="en-US" dirty="0"/>
                  <a:t>自动机在前缀树的基础上，为前缀树上的每个节点建立一棵后缀树，节省了大量查询。</a:t>
                </a:r>
                <a:r>
                  <a:rPr lang="en-US" dirty="0"/>
                  <a:t> </a:t>
                </a:r>
                <a:endParaRPr lang="en-US" altLang="zh-CN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63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2.6.2 </a:t>
            </a:r>
            <a:r>
              <a:rPr lang="en-US" b="1" dirty="0" err="1"/>
              <a:t>goto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goto</a:t>
            </a:r>
            <a:r>
              <a:rPr lang="zh-CN" altLang="en-US" dirty="0"/>
              <a:t>表也称</a:t>
            </a:r>
            <a:r>
              <a:rPr lang="en-US" dirty="0"/>
              <a:t>success</a:t>
            </a:r>
            <a:r>
              <a:rPr lang="zh-CN" altLang="en-US" dirty="0"/>
              <a:t>表，其实就是一棵前缀树，用来将每个模式串索引到前缀树上</a:t>
            </a:r>
            <a:endParaRPr lang="en-US" dirty="0"/>
          </a:p>
        </p:txBody>
      </p:sp>
      <p:pic>
        <p:nvPicPr>
          <p:cNvPr id="6" name="Picture" title="fig:">
            <a:extLst>
              <a:ext uri="{FF2B5EF4-FFF2-40B4-BE49-F238E27FC236}">
                <a16:creationId xmlns:a16="http://schemas.microsoft.com/office/drawing/2014/main" id="{06B6628E-489E-D04C-89FF-47D2846CA9C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326259" y="3207385"/>
            <a:ext cx="5334000" cy="314896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EB6CB8-6D21-0D44-8EFD-C56ACD71B2CB}"/>
              </a:ext>
            </a:extLst>
          </p:cNvPr>
          <p:cNvSpPr/>
          <p:nvPr/>
        </p:nvSpPr>
        <p:spPr>
          <a:xfrm>
            <a:off x="4609739" y="3072448"/>
            <a:ext cx="2767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2-9 AC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自动机的</a:t>
            </a:r>
            <a:r>
              <a:rPr lang="en-US" b="1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753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">
            <a:extLst>
              <a:ext uri="{FF2B5EF4-FFF2-40B4-BE49-F238E27FC236}">
                <a16:creationId xmlns:a16="http://schemas.microsoft.com/office/drawing/2014/main" id="{665B9B5A-5FE2-B647-84F0-C592F092CF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29000" y="3193890"/>
            <a:ext cx="5334000" cy="36855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2.6.3 output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给定一个状态，我们需要知道该状态是否对应某个或某些模式串。这时用到的关联结构被称为</a:t>
            </a:r>
            <a:r>
              <a:rPr lang="en-US" dirty="0"/>
              <a:t>output</a:t>
            </a:r>
            <a:r>
              <a:rPr lang="zh-CN" altLang="en-US" dirty="0"/>
              <a:t>表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5553B-9DD9-D845-9964-372D4379DAED}"/>
              </a:ext>
            </a:extLst>
          </p:cNvPr>
          <p:cNvSpPr/>
          <p:nvPr/>
        </p:nvSpPr>
        <p:spPr>
          <a:xfrm>
            <a:off x="4403870" y="3059668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2-10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b="1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表加上</a:t>
            </a:r>
            <a:r>
              <a:rPr lang="en-US" b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output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908BDFC-0F1D-A648-B6FC-B1B87CCCF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9373"/>
              </p:ext>
            </p:extLst>
          </p:nvPr>
        </p:nvGraphicFramePr>
        <p:xfrm>
          <a:off x="1033670" y="4723537"/>
          <a:ext cx="2395330" cy="15240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1197665">
                  <a:extLst>
                    <a:ext uri="{9D8B030D-6E8A-4147-A177-3AD203B41FA5}">
                      <a16:colId xmlns:a16="http://schemas.microsoft.com/office/drawing/2014/main" val="946936100"/>
                    </a:ext>
                  </a:extLst>
                </a:gridCol>
                <a:gridCol w="1197665">
                  <a:extLst>
                    <a:ext uri="{9D8B030D-6E8A-4147-A177-3AD203B41FA5}">
                      <a16:colId xmlns:a16="http://schemas.microsoft.com/office/drawing/2014/main" val="2092320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状态编号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onsolas" panose="020B0609020204030204" pitchFamily="49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output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088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3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he, she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65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his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031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hers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620690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8CD921C-6428-0048-A319-008763C2693D}"/>
              </a:ext>
            </a:extLst>
          </p:cNvPr>
          <p:cNvSpPr/>
          <p:nvPr/>
        </p:nvSpPr>
        <p:spPr>
          <a:xfrm>
            <a:off x="1187726" y="4021070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2-6 </a:t>
            </a:r>
            <a:r>
              <a:rPr lang="en-US" b="1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output</a:t>
            </a:r>
            <a:r>
              <a:rPr lang="en-US" b="1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73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B7D2BB8C-CE10-EA46-927F-0CE96BBAB3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29000" y="3131119"/>
            <a:ext cx="5334000" cy="36855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2.6.4 fail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fail</a:t>
            </a:r>
            <a:r>
              <a:rPr lang="zh-CN" altLang="en-US" b="1" dirty="0"/>
              <a:t>表</a:t>
            </a:r>
            <a:r>
              <a:rPr lang="zh-CN" altLang="en-US" dirty="0"/>
              <a:t>保存的是状态间一对一的关系，存储状态转移失败后应当回退的最佳状态。最佳状态指的是能记住已匹配上的字符串的最长后缀的那个状态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5553B-9DD9-D845-9964-372D4379DAED}"/>
              </a:ext>
            </a:extLst>
          </p:cNvPr>
          <p:cNvSpPr/>
          <p:nvPr/>
        </p:nvSpPr>
        <p:spPr>
          <a:xfrm>
            <a:off x="4403870" y="3059668"/>
            <a:ext cx="3321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2-11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首层状态的</a:t>
            </a:r>
            <a:r>
              <a:rPr lang="en-US" b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fail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表构建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954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B7D2BB8C-CE10-EA46-927F-0CE96BBAB373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3429000" y="3132389"/>
            <a:ext cx="5334000" cy="368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2.6.4 fail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fail</a:t>
            </a:r>
            <a:r>
              <a:rPr lang="zh-CN" altLang="en-US" b="1" dirty="0"/>
              <a:t>表</a:t>
            </a:r>
            <a:r>
              <a:rPr lang="zh-CN" altLang="en-US" dirty="0"/>
              <a:t>保存的是状态间一对一的关系，存储状态转移失败后应当回退的最佳状态。最佳状态指的是能记住已匹配上的字符串的最长后缀的那个状态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5553B-9DD9-D845-9964-372D4379DAED}"/>
              </a:ext>
            </a:extLst>
          </p:cNvPr>
          <p:cNvSpPr/>
          <p:nvPr/>
        </p:nvSpPr>
        <p:spPr>
          <a:xfrm>
            <a:off x="4403870" y="3059668"/>
            <a:ext cx="2629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2-12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完整的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63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">
            <a:extLst>
              <a:ext uri="{FF2B5EF4-FFF2-40B4-BE49-F238E27FC236}">
                <a16:creationId xmlns:a16="http://schemas.microsoft.com/office/drawing/2014/main" id="{B7D2BB8C-CE10-EA46-927F-0CE96BBAB373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3429000" y="3132389"/>
            <a:ext cx="5334000" cy="368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2.6.4 fail</a:t>
            </a:r>
            <a:r>
              <a:rPr lang="zh-CN" altLang="en-US" b="1" dirty="0"/>
              <a:t>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fail</a:t>
            </a:r>
            <a:r>
              <a:rPr lang="zh-CN" altLang="en-US" b="1" dirty="0"/>
              <a:t>表</a:t>
            </a:r>
            <a:r>
              <a:rPr lang="zh-CN" altLang="en-US" dirty="0"/>
              <a:t>保存的是状态间一对一的关系，存储状态转移失败后应当回退的最佳状态。最佳状态指的是能记住已匹配上的字符串的最长后缀的那个状态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5553B-9DD9-D845-9964-372D4379DAED}"/>
              </a:ext>
            </a:extLst>
          </p:cNvPr>
          <p:cNvSpPr/>
          <p:nvPr/>
        </p:nvSpPr>
        <p:spPr>
          <a:xfrm>
            <a:off x="4403870" y="3059668"/>
            <a:ext cx="309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2-13 AC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自动机中的后缀树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536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2.6.5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实现位于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com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hankcs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hanlp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/algorithm/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ahocorasick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trie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目录下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FF2B7-5F75-CA43-B02E-64CDD4209040}"/>
              </a:ext>
            </a:extLst>
          </p:cNvPr>
          <p:cNvSpPr/>
          <p:nvPr/>
        </p:nvSpPr>
        <p:spPr>
          <a:xfrm>
            <a:off x="1046922" y="2460299"/>
            <a:ext cx="86669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State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模式串的长度，也是这个状态的深度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final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depth;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fail </a:t>
            </a: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函数，如果没有匹配到，则跳转到此状态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State failure =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只要这个状态可达，则记录模式串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Set&lt;String&gt; emits =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表，也称转移函数，根据字符串的下一个字符转移到下一个状态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1200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private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Map&lt;Character, State&gt; success = </a:t>
            </a:r>
            <a:r>
              <a:rPr lang="en-US" sz="1200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TreeMap</a:t>
            </a: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&lt;Character, State&gt;();</a:t>
            </a:r>
            <a:b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1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5282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DF3EE0-9A70-DF46-A93E-75736C30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82" y="1426547"/>
            <a:ext cx="6993835" cy="5294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2.6.5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0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2.7 </a:t>
            </a:r>
            <a:r>
              <a:rPr lang="zh-CN" altLang="en-US" b="1" dirty="0"/>
              <a:t>基于双数组字典树的</a:t>
            </a:r>
            <a:r>
              <a:rPr lang="en-US" b="1" dirty="0"/>
              <a:t>AC</a:t>
            </a:r>
            <a:r>
              <a:rPr lang="zh-CN" altLang="en-US" b="1" dirty="0"/>
              <a:t>自动机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双数组字典树能在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是模式串长度）时间内高速完成单串匹配</a:t>
                </a:r>
                <a:endParaRPr lang="en-US" altLang="zh-CN" dirty="0"/>
              </a:p>
              <a:p>
                <a:r>
                  <a:rPr lang="zh-CN" altLang="en-US" dirty="0"/>
                  <a:t>然而软肋在于多模式匹配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如果要匹配多个模式串，必须先实现前缀查询，然后频繁截取文本后缀才可多匹配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比如</a:t>
                </a:r>
                <a:r>
                  <a:rPr lang="en-US" dirty="0"/>
                  <a:t>ushers</a:t>
                </a:r>
                <a:r>
                  <a:rPr lang="zh-CN" altLang="en-US" dirty="0"/>
                  <a:t>、</a:t>
                </a:r>
                <a:r>
                  <a:rPr lang="en-US" dirty="0" err="1"/>
                  <a:t>shers</a:t>
                </a:r>
                <a:r>
                  <a:rPr lang="zh-CN" altLang="en-US" dirty="0"/>
                  <a:t>、</a:t>
                </a:r>
                <a:r>
                  <a:rPr lang="en-US" dirty="0"/>
                  <a:t>hers</a:t>
                </a:r>
                <a:r>
                  <a:rPr lang="en-US" altLang="zh-CN" dirty="0"/>
                  <a:t>……</a:t>
                </a:r>
              </a:p>
              <a:p>
                <a:r>
                  <a:rPr lang="zh-CN" altLang="en-US" dirty="0"/>
                  <a:t>用双数组字典树表达</a:t>
                </a:r>
                <a:r>
                  <a:rPr lang="en-US" dirty="0"/>
                  <a:t>AC</a:t>
                </a:r>
                <a:r>
                  <a:rPr lang="zh-CN" altLang="en-US" dirty="0"/>
                  <a:t>自动机，就能集合两者的优点，称为</a:t>
                </a:r>
                <a:r>
                  <a:rPr lang="en-US" dirty="0" err="1"/>
                  <a:t>AhoCorasickDoubleArrayTrie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056F7E-B239-8446-B328-34881A4E3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3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2.7.1 </a:t>
            </a:r>
            <a:r>
              <a:rPr lang="zh-CN" altLang="en-US" b="1" dirty="0"/>
              <a:t>原理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为每个状态（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base[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check[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）构建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output[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][]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fail[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构建一棵普通的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字典树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，让终止节点记住对应模式串的字典序。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构建双数组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字典树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，在将每个状态映射到双数组时，让它记住自己在双数组中的下标。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eriod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自动机，此时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fail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表中存储的就是状态的下标。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6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6EE446-2214-4946-83E3-EA20900A1F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22300" y="254000"/>
            <a:ext cx="10947400" cy="635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 </a:t>
            </a:r>
            <a:r>
              <a:rPr lang="zh-CN" altLang="en-US" b="1" dirty="0"/>
              <a:t>词典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搜狗实验室发布的互联网词库（</a:t>
            </a:r>
            <a:r>
              <a:rPr lang="en-US" dirty="0" err="1"/>
              <a:t>SogouW</a:t>
            </a:r>
            <a:r>
              <a:rPr lang="zh-CN" altLang="en-US" dirty="0"/>
              <a:t>，其中有</a:t>
            </a:r>
            <a:r>
              <a:rPr lang="en-US" dirty="0"/>
              <a:t>15</a:t>
            </a:r>
            <a:r>
              <a:rPr lang="zh-CN" altLang="en-US" dirty="0"/>
              <a:t>万个词条）</a:t>
            </a:r>
            <a:endParaRPr lang="en-US" altLang="zh-CN" dirty="0"/>
          </a:p>
          <a:p>
            <a:r>
              <a:rPr lang="zh-CN" altLang="en-US" dirty="0"/>
              <a:t>清华大学开放中文词库（</a:t>
            </a:r>
            <a:r>
              <a:rPr lang="en-US" dirty="0"/>
              <a:t>THUOCL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>
                <a:hlinkClick r:id="rId4"/>
              </a:rPr>
              <a:t>码农场千万级巨型汉语词库</a:t>
            </a:r>
            <a:r>
              <a:rPr lang="zh-CN" altLang="en-US" dirty="0"/>
              <a:t>（千万级词条）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31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2.7.2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56F7E-B239-8446-B328-34881A4E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ACDAT</a:t>
            </a:r>
            <a:r>
              <a:rPr lang="en-US" sz="36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sz="36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en-US" sz="36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中的实现</a:t>
            </a:r>
            <a:r>
              <a:rPr lang="zh-CN" altLang="en-US" sz="36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详见</a:t>
            </a:r>
            <a:r>
              <a:rPr lang="en-US" sz="3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com/</a:t>
            </a:r>
            <a:r>
              <a:rPr lang="en-US" sz="3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hankcs</a:t>
            </a:r>
            <a:r>
              <a:rPr lang="en-US" sz="3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3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en-US" sz="3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/collection/</a:t>
            </a:r>
            <a:r>
              <a:rPr lang="en-US" sz="3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</a:t>
            </a:r>
            <a:r>
              <a:rPr lang="en-US" sz="32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3200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AhoCorasickDoubleArrayTrie.java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46C57-9A1A-8B45-AF8A-AAD0402C35CF}"/>
              </a:ext>
            </a:extLst>
          </p:cNvPr>
          <p:cNvSpPr/>
          <p:nvPr/>
        </p:nvSpPr>
        <p:spPr>
          <a:xfrm>
            <a:off x="990600" y="342900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由一个排序好的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创建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public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build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TreeMap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&lt;String, V&gt; map)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Builder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build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(map);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98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2.7.2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47EB0EF-A447-9D46-A00F-7E8FCFFBC7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EBE84F-37B9-1D4B-AB6E-7F1E9EB917F2}"/>
              </a:ext>
            </a:extLst>
          </p:cNvPr>
          <p:cNvSpPr/>
          <p:nvPr/>
        </p:nvSpPr>
        <p:spPr>
          <a:xfrm>
            <a:off x="4038600" y="1551266"/>
            <a:ext cx="4113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2-15 4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种数据结构的全切分速度对比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367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2.7.2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速度与词长有关</a:t>
            </a:r>
            <a:endParaRPr lang="en-US" altLang="zh-CN" dirty="0"/>
          </a:p>
          <a:p>
            <a:pPr lvl="1"/>
            <a:r>
              <a:rPr lang="zh-CN" altLang="en-US" dirty="0"/>
              <a:t>短模式串优先用</a:t>
            </a:r>
            <a:r>
              <a:rPr lang="en-US" dirty="0"/>
              <a:t>DAT</a:t>
            </a:r>
          </a:p>
          <a:p>
            <a:pPr lvl="1"/>
            <a:r>
              <a:rPr lang="zh-CN" altLang="en-US" dirty="0"/>
              <a:t>否则优先用</a:t>
            </a:r>
            <a:r>
              <a:rPr lang="en-US" dirty="0"/>
              <a:t>ACDAT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93F4149-FFF6-9446-AF4A-154AE1F294E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195873" y="235585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A4EF96-A5F4-9E4C-9326-E471D3C17040}"/>
              </a:ext>
            </a:extLst>
          </p:cNvPr>
          <p:cNvSpPr/>
          <p:nvPr/>
        </p:nvSpPr>
        <p:spPr>
          <a:xfrm>
            <a:off x="4999189" y="2171184"/>
            <a:ext cx="3727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2-16 DAT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ACDAT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匹配速度对比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925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2.7.2 </a:t>
            </a:r>
            <a:r>
              <a:rPr lang="zh-CN" altLang="en-US" b="1" dirty="0"/>
              <a:t>实现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中所有的分词器都继承自</a:t>
            </a:r>
            <a:r>
              <a:rPr lang="en-US" sz="24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这个基类</a:t>
            </a:r>
            <a:endParaRPr lang="en-US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89FDBD80-2A44-2744-A814-F783E8DDBED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004929" y="3429000"/>
            <a:ext cx="6881423" cy="25371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C9828-4FB9-5D48-B646-4EF64CD710DF}"/>
              </a:ext>
            </a:extLst>
          </p:cNvPr>
          <p:cNvSpPr/>
          <p:nvPr/>
        </p:nvSpPr>
        <p:spPr>
          <a:xfrm>
            <a:off x="4455967" y="2828310"/>
            <a:ext cx="328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2-17 </a:t>
            </a:r>
            <a:r>
              <a:rPr lang="en-US" b="1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中的分词器家族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5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2.8.1 </a:t>
            </a:r>
            <a:r>
              <a:rPr lang="en-US" altLang="zh-CN" b="1" dirty="0" err="1"/>
              <a:t>DoubleArrayTrieSegment</a:t>
            </a:r>
            <a:endParaRPr lang="en-US" altLang="zh-C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分词器是对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最长匹配的封装</a:t>
            </a:r>
            <a:endParaRPr lang="en-US" sz="3200" dirty="0">
              <a:latin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默认加载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hanlp.properties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CoreDictionaryPath</a:t>
            </a:r>
            <a:r>
              <a:rPr lang="en-US" sz="32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指定的词典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82B79-2331-FC4B-9C33-87C100BE1AE4}"/>
              </a:ext>
            </a:extLst>
          </p:cNvPr>
          <p:cNvSpPr/>
          <p:nvPr/>
        </p:nvSpPr>
        <p:spPr>
          <a:xfrm>
            <a:off x="1630017" y="3635168"/>
            <a:ext cx="9289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ShowTermNature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分词结果不显示词性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segment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江西鄱阳湖干枯，中国最大淡水湖变成大草原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221701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2.8.2 </a:t>
            </a:r>
            <a:r>
              <a:rPr lang="en-US" b="1" dirty="0" err="1"/>
              <a:t>AhoCorasickDoubleArrayTrieSegment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HanLP</a:t>
            </a:r>
            <a:r>
              <a:rPr lang="en-US" sz="3200" dirty="0">
                <a:latin typeface="SimSun" panose="02010600030101010101" pitchFamily="2" charset="-122"/>
                <a:cs typeface="Times New Roman" panose="02020603050405020304" pitchFamily="18" charset="0"/>
              </a:rPr>
              <a:t>封装了基于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ACDAT</a:t>
            </a:r>
            <a:r>
              <a:rPr lang="en-US" sz="3200" dirty="0">
                <a:latin typeface="SimSun" panose="02010600030101010101" pitchFamily="2" charset="-122"/>
                <a:cs typeface="Times New Roman" panose="02020603050405020304" pitchFamily="18" charset="0"/>
              </a:rPr>
              <a:t>的实现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AhoCorasickDoubleArrayTrieSegment</a:t>
            </a:r>
            <a:r>
              <a:rPr lang="en-US" sz="3200" dirty="0">
                <a:latin typeface="SimSun" panose="02010600030101010101" pitchFamily="2" charset="-122"/>
                <a:cs typeface="Times New Roman" panose="02020603050405020304" pitchFamily="18" charset="0"/>
              </a:rPr>
              <a:t>，接口与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sz="3200" dirty="0">
                <a:latin typeface="SimSun" panose="02010600030101010101" pitchFamily="2" charset="-122"/>
                <a:cs typeface="Times New Roman" panose="02020603050405020304" pitchFamily="18" charset="0"/>
              </a:rPr>
              <a:t>类似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51A32-BA87-EB47-8CD3-DB21043E1458}"/>
              </a:ext>
            </a:extLst>
          </p:cNvPr>
          <p:cNvSpPr/>
          <p:nvPr/>
        </p:nvSpPr>
        <p:spPr>
          <a:xfrm>
            <a:off x="644387" y="3678128"/>
            <a:ext cx="10903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segment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AhoCorasickDoubleArrayTrieSegment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江西鄱阳湖干枯，中国最大淡水湖变成大草原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503184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 </a:t>
            </a:r>
            <a:r>
              <a:rPr lang="zh-CN" altLang="en-US" b="1" dirty="0"/>
              <a:t>准确率评测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网上流传评测方法的问题</a:t>
            </a:r>
            <a:endParaRPr lang="en-US" altLang="zh-CN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出题人就是考生本人，不公正；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题目太少，成绩波动大；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题目给分颗粒度太大，一句话只错了一丁点儿也得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分。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11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2.9.1 </a:t>
            </a:r>
            <a:r>
              <a:rPr lang="zh-CN" altLang="en-US" b="1" dirty="0"/>
              <a:t>准确率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准确率（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accuracy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）是用来衡量一个系统的准确程度（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accurate</a:t>
            </a:r>
            <a:r>
              <a:rPr lang="zh-CN" alt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）的值，可以理解为一系列评测指标</a:t>
            </a:r>
            <a:endParaRPr lang="en-US" altLang="zh-CN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88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2.9.2 </a:t>
            </a:r>
            <a:r>
              <a:rPr lang="zh-CN" altLang="en-US" b="1" dirty="0"/>
              <a:t>混淆矩阵与</a:t>
            </a:r>
            <a:r>
              <a:rPr lang="en-US" b="1" dirty="0"/>
              <a:t>TP/FN/FP/TN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36343-A765-A44E-BA4D-0F51AE36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positive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，真阳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预测是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，答案果然是真的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positive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，假阳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预测是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，答案是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，因此是假的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negative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，真阴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预测是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，答案果然是真的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sz="32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negative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，假阴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）：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预测是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，答案是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200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，因此是假的</a:t>
            </a:r>
            <a:r>
              <a:rPr lang="en-US" sz="3200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sz="32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3200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454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2.9.2 </a:t>
            </a:r>
            <a:r>
              <a:rPr lang="zh-CN" altLang="en-US" b="1" dirty="0"/>
              <a:t>混淆矩阵与</a:t>
            </a:r>
            <a:r>
              <a:rPr lang="en-US" b="1" dirty="0"/>
              <a:t>TP/FN/FP/TN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66CB6AA1-DC58-DE4F-9A5A-C7A3B4BA32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7239000" y="1921034"/>
            <a:ext cx="4114800" cy="41605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B37171-0CFE-BD48-8DF5-D9AFB61F6D48}"/>
              </a:ext>
            </a:extLst>
          </p:cNvPr>
          <p:cNvSpPr/>
          <p:nvPr/>
        </p:nvSpPr>
        <p:spPr>
          <a:xfrm>
            <a:off x="7472022" y="1319332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2-18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分类预测与答案的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种组合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4E9B7522-A871-DE48-BC1F-86A56FF79E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zh-CN" altLang="en-US" dirty="0"/>
                  <a:t>样本全集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TN</m:t>
                    </m:r>
                  </m:oMath>
                </a14:m>
                <a:endParaRPr lang="en-US" dirty="0">
                  <a:effectLst/>
                </a:endParaRPr>
              </a:p>
              <a:p>
                <a:pPr lvl="1"/>
                <a:r>
                  <a:rPr lang="zh-CN" altLang="en-US" dirty="0"/>
                  <a:t>它们没有交集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4E9B7522-A871-DE48-BC1F-86A56FF79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6"/>
                <a:stretch>
                  <a:fillRect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05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2.2.1 </a:t>
            </a:r>
            <a:r>
              <a:rPr lang="en-US" dirty="0" err="1"/>
              <a:t>HanLP词典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CoreNatureDictionary.txt</a:t>
            </a:r>
            <a:endParaRPr lang="en-US" altLang="zh-CN" dirty="0"/>
          </a:p>
          <a:p>
            <a:r>
              <a:rPr lang="zh-CN" altLang="en-US" dirty="0"/>
              <a:t>以空格分隔的表格形式</a:t>
            </a:r>
            <a:endParaRPr lang="en-US" altLang="zh-CN" dirty="0"/>
          </a:p>
          <a:p>
            <a:pPr lvl="1"/>
            <a:r>
              <a:rPr lang="zh-CN" altLang="en-US" dirty="0"/>
              <a:t>第一列是单词本身</a:t>
            </a:r>
            <a:endParaRPr lang="en-US" altLang="zh-CN" dirty="0"/>
          </a:p>
          <a:p>
            <a:pPr lvl="1"/>
            <a:r>
              <a:rPr lang="zh-CN" altLang="en-US" dirty="0"/>
              <a:t>之后每两列分别表示词性与相应的词频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805585-B309-8C4E-88F8-4B19CEEF947D}"/>
              </a:ext>
            </a:extLst>
          </p:cNvPr>
          <p:cNvSpPr/>
          <p:nvPr/>
        </p:nvSpPr>
        <p:spPr>
          <a:xfrm>
            <a:off x="3798014" y="40506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希望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v	386	n	96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希罕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a	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希翼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v	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希腊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ns	19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希腊共和国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	ns	1</a:t>
            </a:r>
          </a:p>
        </p:txBody>
      </p:sp>
    </p:spTree>
    <p:extLst>
      <p:ext uri="{BB962C8B-B14F-4D97-AF65-F5344CB8AC3E}">
        <p14:creationId xmlns:p14="http://schemas.microsoft.com/office/powerpoint/2010/main" val="1780033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2.9.3 </a:t>
            </a:r>
            <a:r>
              <a:rPr lang="zh-CN" altLang="en-US" b="1" dirty="0"/>
              <a:t>精确率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精确率（</a:t>
                </a:r>
                <a:r>
                  <a:rPr 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precision</a:t>
                </a:r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，简称</a:t>
                </a:r>
                <a:r>
                  <a:rPr lang="en-US" sz="3200" i="1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值）指的是预测结果中正类数量占全部结果的比率</a:t>
                </a:r>
                <a:endParaRPr lang="en-US" altLang="zh-CN" sz="3200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TP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FP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179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2.9.4 </a:t>
            </a:r>
            <a:r>
              <a:rPr lang="zh-CN" altLang="en-US" b="1" dirty="0"/>
              <a:t>召回率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在所有正类样本中，能回想起的比例就是</a:t>
                </a:r>
                <a:r>
                  <a:rPr lang="zh-CN" altLang="en-US" sz="3200" b="1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召回率</a:t>
                </a:r>
                <a:endParaRPr lang="en-US" altLang="zh-CN" sz="3200" b="1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TP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FN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34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2.9.6 </a:t>
            </a:r>
            <a:r>
              <a:rPr lang="zh-CN" altLang="en-US" b="1" dirty="0"/>
              <a:t>中文分词中的</a:t>
            </a:r>
            <a:r>
              <a:rPr lang="en-US" b="1" dirty="0"/>
              <a:t>P、R、F1</a:t>
            </a:r>
            <a:r>
              <a:rPr lang="zh-CN" altLang="en-US" b="1" dirty="0"/>
              <a:t>计算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zh-CN" altLang="en-US" sz="3200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标准答案的所有区间构成一个集合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，作为正类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此集合之外的所有区间构成另一个集合（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的补集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∁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），作为负类</a:t>
                </a:r>
                <a:endParaRPr lang="en-US" dirty="0"/>
              </a:p>
              <a:p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记分词结果所有单词区间构成集合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BF0CC65-33AF-FB49-A156-0571068A4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3E9B77-F441-0843-BC9E-18C182310F2A}"/>
                  </a:ext>
                </a:extLst>
              </p:cNvPr>
              <p:cNvSpPr/>
              <p:nvPr/>
            </p:nvSpPr>
            <p:spPr>
              <a:xfrm>
                <a:off x="3048000" y="3308796"/>
                <a:ext cx="6096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𝑇𝑃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𝐹𝑁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</m:oMath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𝑇𝑃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𝐹𝑃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US" sz="28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800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sz="2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3E9B77-F441-0843-BC9E-18C182310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08796"/>
                <a:ext cx="6096000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9E6AF1D-572C-234F-8BBF-3B6AD1C26FE0}"/>
                  </a:ext>
                </a:extLst>
              </p:cNvPr>
              <p:cNvSpPr/>
              <p:nvPr/>
            </p:nvSpPr>
            <p:spPr>
              <a:xfrm>
                <a:off x="2928731" y="4869718"/>
                <a:ext cx="6096000" cy="14162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9E6AF1D-572C-234F-8BBF-3B6AD1C26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731" y="4869718"/>
                <a:ext cx="6096000" cy="14162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808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2.9.6 </a:t>
            </a:r>
            <a:r>
              <a:rPr lang="zh-CN" altLang="en-US" b="1" dirty="0"/>
              <a:t>中文分词中的</a:t>
            </a:r>
            <a:r>
              <a:rPr lang="en-US" b="1" dirty="0"/>
              <a:t>P、R、F1</a:t>
            </a:r>
            <a:r>
              <a:rPr lang="zh-CN" altLang="en-US" b="1" dirty="0"/>
              <a:t>计算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212095D5-A53B-5849-B4A9-F1D3456603D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32133603"/>
                  </p:ext>
                </p:extLst>
              </p:nvPr>
            </p:nvGraphicFramePr>
            <p:xfrm>
              <a:off x="1166187" y="2249488"/>
              <a:ext cx="10515600" cy="12954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524004">
                      <a:extLst>
                        <a:ext uri="{9D8B030D-6E8A-4147-A177-3AD203B41FA5}">
                          <a16:colId xmlns:a16="http://schemas.microsoft.com/office/drawing/2014/main" val="3459566174"/>
                        </a:ext>
                      </a:extLst>
                    </a:gridCol>
                    <a:gridCol w="2955235">
                      <a:extLst>
                        <a:ext uri="{9D8B030D-6E8A-4147-A177-3AD203B41FA5}">
                          <a16:colId xmlns:a16="http://schemas.microsoft.com/office/drawing/2014/main" val="2807004105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103233816"/>
                        </a:ext>
                      </a:extLst>
                    </a:gridCol>
                    <a:gridCol w="5214726">
                      <a:extLst>
                        <a:ext uri="{9D8B030D-6E8A-4147-A177-3AD203B41FA5}">
                          <a16:colId xmlns:a16="http://schemas.microsoft.com/office/drawing/2014/main" val="199695597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单词序列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集合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集合中的元素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1233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标准答案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尚未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[1,2],[3,3],[4,4],[5,6],[7,8],[9,9]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582905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分词结果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未结婚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[1,2],[3,3],[4,5],[6,7,8],[9,9]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06557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重合部分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strike="sngStrike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和尚未结婚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[1,2],[3,3],[9,9]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0393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212095D5-A53B-5849-B4A9-F1D3456603D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32133603"/>
                  </p:ext>
                </p:extLst>
              </p:nvPr>
            </p:nvGraphicFramePr>
            <p:xfrm>
              <a:off x="1166187" y="2249488"/>
              <a:ext cx="10515600" cy="12954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524004">
                      <a:extLst>
                        <a:ext uri="{9D8B030D-6E8A-4147-A177-3AD203B41FA5}">
                          <a16:colId xmlns:a16="http://schemas.microsoft.com/office/drawing/2014/main" val="3459566174"/>
                        </a:ext>
                      </a:extLst>
                    </a:gridCol>
                    <a:gridCol w="2955235">
                      <a:extLst>
                        <a:ext uri="{9D8B030D-6E8A-4147-A177-3AD203B41FA5}">
                          <a16:colId xmlns:a16="http://schemas.microsoft.com/office/drawing/2014/main" val="2807004105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103233816"/>
                        </a:ext>
                      </a:extLst>
                    </a:gridCol>
                    <a:gridCol w="5214726">
                      <a:extLst>
                        <a:ext uri="{9D8B030D-6E8A-4147-A177-3AD203B41FA5}">
                          <a16:colId xmlns:a16="http://schemas.microsoft.com/office/drawing/2014/main" val="199695597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单词序列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集合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集合中的元素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123316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标准答案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尚未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543077" t="-123077" r="-632308" b="-2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1703" t="-123077" b="-2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82905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分词结果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未结婚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543077" t="-214815" r="-632308" b="-1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1703" t="-214815" b="-125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655718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重合部分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 strike="sngStrike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和尚未结婚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的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543077" t="-326923" r="-632308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1703" t="-326923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0393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CF7A21-F367-464D-9224-7017D5960242}"/>
                  </a:ext>
                </a:extLst>
              </p:cNvPr>
              <p:cNvSpPr/>
              <p:nvPr/>
            </p:nvSpPr>
            <p:spPr>
              <a:xfrm>
                <a:off x="3048000" y="3667336"/>
                <a:ext cx="6096000" cy="24086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分词“准确率”为：</a:t>
                </a:r>
                <a:endParaRPr lang="en-US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=60%  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=50%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2×60%×50%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60%+50%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=55%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CF7A21-F367-464D-9224-7017D5960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667336"/>
                <a:ext cx="6096000" cy="2408608"/>
              </a:xfrm>
              <a:prstGeom prst="rect">
                <a:avLst/>
              </a:prstGeom>
              <a:blipFill>
                <a:blip r:embed="rId6"/>
                <a:stretch>
                  <a:fillRect l="-833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5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2.9.7 </a:t>
            </a:r>
            <a:r>
              <a:rPr lang="zh-CN" altLang="en-US" b="1" dirty="0"/>
              <a:t>实现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998D5-AE00-384D-8398-A9F9F20A163A}"/>
              </a:ext>
            </a:extLst>
          </p:cNvPr>
          <p:cNvSpPr/>
          <p:nvPr/>
        </p:nvSpPr>
        <p:spPr>
          <a:xfrm>
            <a:off x="838200" y="1674078"/>
            <a:ext cx="93825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(gold: str,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str)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tuple: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"""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:param gold: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标准答案文件，比如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商品 和 服务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:param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pred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分词结果文件，比如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商品 和服 务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:return: (P, R, F1)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"""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A_cap_B_size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open(gold) as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open(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as pd: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g, p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zip(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pd):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A, B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set(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to_region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(g)), set(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to_region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(p))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(A)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A_cap_B_size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(A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B)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p, r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A_cap_B_size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A_cap_B_size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A_size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p, r,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(p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r)</a:t>
            </a:r>
          </a:p>
        </p:txBody>
      </p:sp>
    </p:spTree>
    <p:extLst>
      <p:ext uri="{BB962C8B-B14F-4D97-AF65-F5344CB8AC3E}">
        <p14:creationId xmlns:p14="http://schemas.microsoft.com/office/powerpoint/2010/main" val="792316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2.9.8 </a:t>
            </a:r>
            <a:r>
              <a:rPr lang="zh-CN" altLang="en-US" b="1" dirty="0"/>
              <a:t>第二届国际中文分词评测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http://sighan.cs.uchicago.edu/bakeoff2005/</a:t>
            </a:r>
            <a:endParaRPr lang="en-US" dirty="0"/>
          </a:p>
          <a:p>
            <a:r>
              <a:rPr lang="en-US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MSR</a:t>
            </a:r>
            <a:r>
              <a:rPr lang="en-US" dirty="0" err="1">
                <a:latin typeface="SimSun" panose="02010600030101010101" pitchFamily="2" charset="-122"/>
                <a:cs typeface="Times New Roman" panose="02020603050405020304" pitchFamily="18" charset="0"/>
              </a:rPr>
              <a:t>语料</a:t>
            </a:r>
            <a:endParaRPr lang="en-US" dirty="0">
              <a:latin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sz="28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词典位于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data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/test/icwb2-data/training/msr_training.utf8</a:t>
            </a:r>
            <a:endParaRPr lang="en-US" sz="28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sz="28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测试语料位于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data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/test/icwb2-data/testing/msr_test.utf8</a:t>
            </a:r>
            <a:endParaRPr lang="en-US" sz="28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sz="2800" dirty="0" err="1">
                <a:latin typeface="SimSun" panose="02010600030101010101" pitchFamily="2" charset="-122"/>
                <a:cs typeface="Times New Roman" panose="02020603050405020304" pitchFamily="18" charset="0"/>
              </a:rPr>
              <a:t>标准答案位于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tests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/data/icwb2-data/gold/msr_test_gold.utf8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84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2.9.9 OOV Recall Rate</a:t>
            </a:r>
            <a:r>
              <a:rPr lang="zh-CN" altLang="en-US" b="1" dirty="0"/>
              <a:t>与</a:t>
            </a:r>
            <a:r>
              <a:rPr lang="en-US" altLang="zh-CN" b="1" dirty="0"/>
              <a:t>IV Recall 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OOV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指的是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未登录词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 of vocabulary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IV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指的是“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登录词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”（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 vocabulary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IV Recall Rate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指的是词典中的词汇被正确召回的概率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2.10 </a:t>
            </a:r>
            <a:r>
              <a:rPr lang="zh-CN" altLang="en-US" b="1" dirty="0"/>
              <a:t>字典树的其他应用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泛型字典树还可以驱动哪些应用？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71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2.10.1 </a:t>
            </a:r>
            <a:r>
              <a:rPr lang="zh-CN" altLang="en-US" b="1" dirty="0"/>
              <a:t>停用词过滤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6B97B-0411-8E43-812A-AA5B9D84F2E4}"/>
              </a:ext>
            </a:extLst>
          </p:cNvPr>
          <p:cNvSpPr/>
          <p:nvPr/>
        </p:nvSpPr>
        <p:spPr>
          <a:xfrm>
            <a:off x="838200" y="2431633"/>
            <a:ext cx="105155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&lt;String&gt;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loadStopwordFromFile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CoreStopWordDictionaryPath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final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String text =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停用词的意义相对而言无关紧要吧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HanLP.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Config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ShowTermNature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 segment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DoubleArrayTrieSegment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List&lt;Term&gt;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termList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分词结果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termList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removeStopwords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termList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分词结果去掉停用词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termList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loadStopwordFromWords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相对而言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吧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out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println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不分词去掉停用词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replaceStopwords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"**"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trie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232084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2.10.2 </a:t>
            </a:r>
            <a:r>
              <a:rPr lang="zh-CN" altLang="en-US" b="1" dirty="0"/>
              <a:t>简繁转换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80866-ADB3-3A4A-B425-4206AD1F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“简体”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“繁体”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“臺灣正體”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“香港繁體”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简繁分歧词</a:t>
            </a:r>
            <a:endParaRPr lang="en-US" altLang="zh-CN" b="1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一简对多繁</a:t>
            </a:r>
            <a:endParaRPr lang="en-US" altLang="zh-CN" b="1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一繁对多简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5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2.2.2 </a:t>
            </a:r>
            <a:r>
              <a:rPr lang="zh-CN" altLang="en-US" b="1" dirty="0"/>
              <a:t>词典的加载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9CCD9-D94E-8542-8D9E-D7A960EA7E15}"/>
              </a:ext>
            </a:extLst>
          </p:cNvPr>
          <p:cNvSpPr/>
          <p:nvPr/>
        </p:nvSpPr>
        <p:spPr>
          <a:xfrm>
            <a:off x="996593" y="3105835"/>
            <a:ext cx="9154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IOUtil.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loadDictionary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"data/dictionary/</a:t>
            </a:r>
            <a:r>
              <a:rPr lang="en-US" dirty="0" err="1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CoreNatureDictionary.mini.txt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6995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2.10.3 </a:t>
            </a:r>
            <a:r>
              <a:rPr lang="zh-CN" altLang="en-US" b="1" dirty="0"/>
              <a:t>拼音转换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CE36810-9300-FD4F-AFBB-53215CA70D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053362"/>
              </p:ext>
            </p:extLst>
          </p:nvPr>
        </p:nvGraphicFramePr>
        <p:xfrm>
          <a:off x="1222512" y="2068824"/>
          <a:ext cx="9975576" cy="33528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1246947">
                  <a:extLst>
                    <a:ext uri="{9D8B030D-6E8A-4147-A177-3AD203B41FA5}">
                      <a16:colId xmlns:a16="http://schemas.microsoft.com/office/drawing/2014/main" val="2020692780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2167562318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2186371049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289402406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230931366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544281953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1060048740"/>
                    </a:ext>
                  </a:extLst>
                </a:gridCol>
                <a:gridCol w="1246947">
                  <a:extLst>
                    <a:ext uri="{9D8B030D-6E8A-4147-A177-3AD203B41FA5}">
                      <a16:colId xmlns:a16="http://schemas.microsoft.com/office/drawing/2014/main" val="17075808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原文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载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任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！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782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拼音（数字音调）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chong2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zai3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bu2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shi4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zhong4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ren4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085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拼音（符号音调）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chóng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zǎi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bú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zhòng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rèn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194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拼音（无音调）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chong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zai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zhong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783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声调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867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声母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84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韵母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509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输入法头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137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493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2.11 </a:t>
            </a:r>
            <a:r>
              <a:rPr lang="zh-CN" altLang="en-US" b="1" dirty="0"/>
              <a:t>总结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C5643C-2890-1A44-86EA-607870415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字典树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首字散列之后二分的</a:t>
            </a:r>
            <a:r>
              <a:rPr lang="en-US" dirty="0" err="1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BinTrie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双数组字典树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基于双数组字典树的</a:t>
            </a:r>
            <a:r>
              <a:rPr 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</a:t>
            </a:r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自动机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关键词过滤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简繁转换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拼音转换</a:t>
            </a:r>
            <a:endParaRPr lang="en-US" altLang="zh-CN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算法和抽象思维的力量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34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 </a:t>
            </a:r>
            <a:r>
              <a:rPr lang="zh-CN" altLang="en-US" b="1" dirty="0"/>
              <a:t>切分算法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完全切分</a:t>
            </a:r>
            <a:endParaRPr lang="en-US" altLang="zh-CN" dirty="0"/>
          </a:p>
          <a:p>
            <a:r>
              <a:rPr lang="zh-CN" altLang="en-US" dirty="0"/>
              <a:t>正向最长匹配</a:t>
            </a:r>
            <a:endParaRPr lang="en-US" altLang="zh-CN" dirty="0"/>
          </a:p>
          <a:p>
            <a:r>
              <a:rPr lang="zh-CN" altLang="en-US" dirty="0"/>
              <a:t>逆向最长匹配</a:t>
            </a:r>
            <a:endParaRPr lang="en-US" altLang="zh-CN" dirty="0"/>
          </a:p>
          <a:p>
            <a:r>
              <a:rPr lang="zh-CN" altLang="en-US" dirty="0"/>
              <a:t>双向最长匹配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7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2.3.1 </a:t>
            </a:r>
            <a:r>
              <a:rPr lang="zh-CN" altLang="en-US" b="1" dirty="0"/>
              <a:t>完全切分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完全切分</a:t>
            </a:r>
            <a:r>
              <a:rPr lang="zh-CN" altLang="en-US" dirty="0"/>
              <a:t>指的是，找出一段文本中的所有单词</a:t>
            </a:r>
            <a:endParaRPr lang="en-US" altLang="zh-CN" dirty="0"/>
          </a:p>
          <a:p>
            <a:pPr lvl="1"/>
            <a:r>
              <a:rPr lang="zh-CN" altLang="en-US" dirty="0"/>
              <a:t>不是标准意义上的分词</a:t>
            </a:r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60B333-7009-5040-879E-F9AFD735EA47}"/>
              </a:ext>
            </a:extLst>
          </p:cNvPr>
          <p:cNvSpPr/>
          <p:nvPr/>
        </p:nvSpPr>
        <p:spPr>
          <a:xfrm>
            <a:off x="1335881" y="3282512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fully_segment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(text)):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i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遍历到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text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的最后一个字的下标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j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遍历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+ 1,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(text)]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区间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word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text[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i:j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取出连续区间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j)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对应的字符串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word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如果在词典中，则认为是一个词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word_list.append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(word)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6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2.3.3 </a:t>
            </a:r>
            <a:r>
              <a:rPr lang="zh-CN" altLang="en-US" b="1" dirty="0"/>
              <a:t>逆向最长匹配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5CB5DF-4929-214A-8A3D-0896E8E49665}"/>
              </a:ext>
            </a:extLst>
          </p:cNvPr>
          <p:cNvSpPr/>
          <p:nvPr/>
        </p:nvSpPr>
        <p:spPr>
          <a:xfrm>
            <a:off x="359595" y="1830130"/>
            <a:ext cx="127365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backward_segment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[]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           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扫描位置作为终点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text[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扫描位置的单字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j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遍历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[0,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区间作为待查询词语的起点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word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text[j: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取出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[j, </a:t>
            </a:r>
            <a:r>
              <a:rPr lang="en-US" i="1" dirty="0" err="1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区间作为待查询单词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word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(word)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越长优先级越高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word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word_list.insert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逆向扫描，因此越先查出的单词在位置上越靠后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longest_word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word_list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3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4023</Words>
  <Application>Microsoft Office PowerPoint</Application>
  <PresentationFormat>宽屏</PresentationFormat>
  <Paragraphs>523</Paragraphs>
  <Slides>61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0" baseType="lpstr">
      <vt:lpstr>SimSun</vt:lpstr>
      <vt:lpstr>Arial</vt:lpstr>
      <vt:lpstr>Calibri</vt:lpstr>
      <vt:lpstr>Cambria</vt:lpstr>
      <vt:lpstr>Cambria Math</vt:lpstr>
      <vt:lpstr>Consolas</vt:lpstr>
      <vt:lpstr>Times New Roman</vt:lpstr>
      <vt:lpstr>Wingdings</vt:lpstr>
      <vt:lpstr>Office Theme</vt:lpstr>
      <vt:lpstr>第二章 词典分词</vt:lpstr>
      <vt:lpstr>2.1.1 词的定义</vt:lpstr>
      <vt:lpstr>2.1.2 词的性质——齐夫定律</vt:lpstr>
      <vt:lpstr>2.2 词典</vt:lpstr>
      <vt:lpstr>2.2.1 HanLP词典</vt:lpstr>
      <vt:lpstr>2.2.2 词典的加载</vt:lpstr>
      <vt:lpstr>2.3 切分算法</vt:lpstr>
      <vt:lpstr>2.3.1 完全切分</vt:lpstr>
      <vt:lpstr>2.3.3 逆向最长匹配</vt:lpstr>
      <vt:lpstr>2.3.4 双向最长匹配</vt:lpstr>
      <vt:lpstr>2.3.4 双向最长匹配</vt:lpstr>
      <vt:lpstr>2.3.4 双向最长匹配</vt:lpstr>
      <vt:lpstr>2.3.5 速度评测</vt:lpstr>
      <vt:lpstr>2.4 字典树</vt:lpstr>
      <vt:lpstr>2.4.1 什么是字典树</vt:lpstr>
      <vt:lpstr>2.4.2 字典树的节点实现</vt:lpstr>
      <vt:lpstr>2.4.3 字典树的增删改查实现</vt:lpstr>
      <vt:lpstr>2.4.4 首字散列其余二分的字典树</vt:lpstr>
      <vt:lpstr>2.4.4 首字散列其余二分的字典树</vt:lpstr>
      <vt:lpstr>2.4.5 前缀树的妙用</vt:lpstr>
      <vt:lpstr>2.4.5 前缀树的妙用</vt:lpstr>
      <vt:lpstr>2.5 双数组字典树</vt:lpstr>
      <vt:lpstr>2.5.1 双数组的定义</vt:lpstr>
      <vt:lpstr>2.5.2 状态转移</vt:lpstr>
      <vt:lpstr>2.5.3 查询</vt:lpstr>
      <vt:lpstr>2.5.4* 构造</vt:lpstr>
      <vt:lpstr>2.5.4* 构造</vt:lpstr>
      <vt:lpstr>2.5.5 全切分与最长匹配</vt:lpstr>
      <vt:lpstr>2.6 AC自动机</vt:lpstr>
      <vt:lpstr>2.6.1 从字典树到AC自动机</vt:lpstr>
      <vt:lpstr>2.6.2 goto表</vt:lpstr>
      <vt:lpstr>2.6.3 output表</vt:lpstr>
      <vt:lpstr>2.6.4 fail表</vt:lpstr>
      <vt:lpstr>2.6.4 fail表</vt:lpstr>
      <vt:lpstr>2.6.4 fail表</vt:lpstr>
      <vt:lpstr>2.6.5 实现</vt:lpstr>
      <vt:lpstr>2.6.5 实现</vt:lpstr>
      <vt:lpstr>2.7 基于双数组字典树的AC自动机</vt:lpstr>
      <vt:lpstr>2.7.1 原理</vt:lpstr>
      <vt:lpstr>2.7.2 实现</vt:lpstr>
      <vt:lpstr>2.7.2 实现</vt:lpstr>
      <vt:lpstr>2.7.2 实现</vt:lpstr>
      <vt:lpstr>2.7.2 实现</vt:lpstr>
      <vt:lpstr>2.8.1 DoubleArrayTrieSegment</vt:lpstr>
      <vt:lpstr>2.8.2 AhoCorasickDoubleArrayTrieSegment</vt:lpstr>
      <vt:lpstr>2.9 准确率评测</vt:lpstr>
      <vt:lpstr>2.9.1 准确率</vt:lpstr>
      <vt:lpstr>2.9.2 混淆矩阵与TP/FN/FP/TN</vt:lpstr>
      <vt:lpstr>2.9.2 混淆矩阵与TP/FN/FP/TN</vt:lpstr>
      <vt:lpstr>2.9.3 精确率</vt:lpstr>
      <vt:lpstr>2.9.4 召回率</vt:lpstr>
      <vt:lpstr>2.9.6 中文分词中的P、R、F1计算</vt:lpstr>
      <vt:lpstr>2.9.6 中文分词中的P、R、F1计算</vt:lpstr>
      <vt:lpstr>2.9.7 实现</vt:lpstr>
      <vt:lpstr>2.9.8 第二届国际中文分词评测</vt:lpstr>
      <vt:lpstr>2.9.9 OOV Recall Rate与IV Recall Rate</vt:lpstr>
      <vt:lpstr>2.10 字典树的其他应用</vt:lpstr>
      <vt:lpstr>2.10.1 停用词过滤</vt:lpstr>
      <vt:lpstr>2.10.2 简繁转换</vt:lpstr>
      <vt:lpstr>2.10.3 拼音转换</vt:lpstr>
      <vt:lpstr>2.11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David yonggang</cp:lastModifiedBy>
  <cp:revision>161</cp:revision>
  <dcterms:created xsi:type="dcterms:W3CDTF">2019-10-06T17:25:52Z</dcterms:created>
  <dcterms:modified xsi:type="dcterms:W3CDTF">2020-06-29T04:19:35Z</dcterms:modified>
</cp:coreProperties>
</file>